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Судебная власть и судебная система Российской Федерации. Принципы правосудия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«Судебная власть»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суд (абстрактный («вообще») или конкретный (областной суд);</a:t>
            </a:r>
          </a:p>
          <a:p>
            <a:r>
              <a:rPr lang="ru-RU" dirty="0" smtClean="0"/>
              <a:t>– систему органов государства, осуществляющих правосудие;</a:t>
            </a:r>
          </a:p>
          <a:p>
            <a:r>
              <a:rPr lang="ru-RU" dirty="0" smtClean="0"/>
              <a:t>– средство защиты интересов граждан и способ разрешения споров; компетенцию судов и судей.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«Власть»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способность и возможность социального субъекта осуществлять свою волю, используя различные ресурсы и технологии (авторитет, силу, традиции, закон, техники манипуляции сознанием и т.д.)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В.М. Савицкий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847088"/>
            <a:ext cx="4536504" cy="439022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«…будучи порожденной законодательной и исполнительной властями, судебная власть затем как бы отрывается от своих родителей, поднимается, возносится над ними и – вот что самое невероятное! – контролирует их, проверяет конституционность их действий и решений, а законодатели и исполнители никакими правомочиями в отношении судей не обладают»</a:t>
            </a:r>
            <a:endParaRPr lang="ru-RU" dirty="0"/>
          </a:p>
        </p:txBody>
      </p:sp>
      <p:pic>
        <p:nvPicPr>
          <p:cNvPr id="5" name="Содержимое 4" descr="1234050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2118519"/>
            <a:ext cx="3538736" cy="40386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2. Понятие, признаки и функции судебной власти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судебной власти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971550" lvl="1" indent="-514350">
              <a:buAutoNum type="arabicPeriod"/>
            </a:pPr>
            <a:r>
              <a:rPr lang="ru-RU" dirty="0" smtClean="0"/>
              <a:t>Судебная власть — это вид государственной власти.</a:t>
            </a:r>
          </a:p>
          <a:p>
            <a:pPr marL="971550" lvl="1" indent="-514350">
              <a:buAutoNum type="arabicPeriod"/>
            </a:pPr>
            <a:r>
              <a:rPr lang="ru-RU" dirty="0" smtClean="0"/>
              <a:t>Судебная власть принадлежит только судам.</a:t>
            </a:r>
          </a:p>
          <a:p>
            <a:pPr marL="971550" lvl="1" indent="-514350">
              <a:buAutoNum type="arabicPeriod"/>
            </a:pPr>
            <a:r>
              <a:rPr lang="ru-RU" dirty="0" smtClean="0"/>
              <a:t>Исключительность судебной власти.</a:t>
            </a:r>
          </a:p>
          <a:p>
            <a:pPr marL="971550" lvl="1" indent="-514350">
              <a:buAutoNum type="arabicPeriod"/>
            </a:pPr>
            <a:r>
              <a:rPr lang="ru-RU" dirty="0" smtClean="0"/>
              <a:t>Триединство таких свойств, как независимость, самостоятельность, обособленность.</a:t>
            </a:r>
          </a:p>
          <a:p>
            <a:pPr marL="971550" lvl="1" indent="-514350" algn="just">
              <a:buAutoNum type="arabicPeriod"/>
            </a:pPr>
            <a:r>
              <a:rPr lang="ru-RU" dirty="0" smtClean="0"/>
              <a:t>Особый процессуальный порядок деятельности судебных органов.</a:t>
            </a:r>
          </a:p>
          <a:p>
            <a:pPr marL="971550" lvl="1" indent="-514350" algn="just">
              <a:buAutoNum type="arabicPeriod"/>
            </a:pPr>
            <a:r>
              <a:rPr lang="ru-RU" dirty="0" err="1" smtClean="0"/>
              <a:t>Подзаконность</a:t>
            </a:r>
            <a:r>
              <a:rPr lang="ru-RU" dirty="0" smtClean="0"/>
              <a:t> судебной власти.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Судопроизводство — специфическая деятельность органов судебной власти. Оно начинается в предусмотренных законом случаях и протекает в установленной процессуальной форме.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i="1" dirty="0" smtClean="0"/>
              <a:t>Судебная власть </a:t>
            </a:r>
            <a:r>
              <a:rPr lang="ru-RU" dirty="0" smtClean="0"/>
              <a:t>— это исключительные полномочия, предоставленные независимым и обособленным государственным органам — судам — для самостоятельного разрешения правовых вопросов, отнесенных к их компетенции, а также основанная на законе реализация этих полномочий путем конституционного, гражданского, уголовного, административного и арбитражного судопроизводства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направления деятельности (функции судебной власти)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судебная власть участвует в правотворческой деятельности;</a:t>
            </a:r>
          </a:p>
          <a:p>
            <a:r>
              <a:rPr lang="ru-RU" dirty="0" smtClean="0"/>
              <a:t>2. судебная власть осуществляет конституционный контроль;</a:t>
            </a:r>
          </a:p>
          <a:p>
            <a:r>
              <a:rPr lang="ru-RU" dirty="0" smtClean="0"/>
              <a:t>3. судебная власть осуществляет правосудие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Правосудие – это установленная законом деятельность суда по рассмотрению и разрешению по существу, отнесенных к его компетенции дел, а также проверка законности, обоснованности и справедливости, вынесенных судами нижестоящих инстанций решений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направления деятельности (функции судебной власти)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4. судебная власть осуществляет судебный контроль над действиями и решениями государственных органов исполнительной власти, а также за процессуальными решениями судебных органов;</a:t>
            </a:r>
          </a:p>
          <a:p>
            <a:r>
              <a:rPr lang="ru-RU" dirty="0" smtClean="0"/>
              <a:t>5. международное сотрудничество;</a:t>
            </a:r>
          </a:p>
          <a:p>
            <a:r>
              <a:rPr lang="ru-RU" dirty="0" smtClean="0"/>
              <a:t>6. осуществление органами судебной власти кадровой политики и материально-технического обеспечения судебной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1. Понятие и признаки судебной власти</a:t>
            </a:r>
          </a:p>
          <a:p>
            <a:r>
              <a:rPr lang="ru-RU" dirty="0" smtClean="0"/>
              <a:t> 2. Суд как орган судебной власти</a:t>
            </a:r>
          </a:p>
          <a:p>
            <a:r>
              <a:rPr lang="ru-RU" dirty="0" smtClean="0"/>
              <a:t> 3. Судебная система</a:t>
            </a:r>
          </a:p>
          <a:p>
            <a:r>
              <a:rPr lang="ru-RU" dirty="0" smtClean="0"/>
              <a:t>4. Принципы правосудия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Судебный контроль</a:t>
            </a:r>
            <a:endParaRPr lang="ru-RU" dirty="0"/>
          </a:p>
        </p:txBody>
      </p:sp>
      <p:pic>
        <p:nvPicPr>
          <p:cNvPr id="5" name="Содержимое 4" descr="su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30322"/>
            <a:ext cx="4038600" cy="261499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предварительный, </a:t>
            </a:r>
          </a:p>
          <a:p>
            <a:r>
              <a:rPr lang="ru-RU" sz="3600" dirty="0" smtClean="0"/>
              <a:t>текущий, </a:t>
            </a:r>
          </a:p>
          <a:p>
            <a:r>
              <a:rPr lang="ru-RU" sz="3600" dirty="0" smtClean="0"/>
              <a:t>последующий</a:t>
            </a:r>
            <a:endParaRPr lang="ru-R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Судебный департамент при Верховном Суде РФ</a:t>
            </a:r>
            <a:endParaRPr lang="ru-RU" dirty="0"/>
          </a:p>
        </p:txBody>
      </p:sp>
      <p:pic>
        <p:nvPicPr>
          <p:cNvPr id="5" name="Содержимое 4" descr="femida_ria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96953"/>
            <a:ext cx="3178696" cy="391236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1772816"/>
            <a:ext cx="4968552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Этот федеральный государственный орган, осуществляет мероприятия кадрового, финансового, материально-технического, информационного и иного характера, направленные на создание условий для полного и независимого осуществления правосудия.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3. Судебная система Российской Федерации.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     Суд как орган судебной власти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Судебная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4038600" cy="4525963"/>
          </a:xfrm>
        </p:spPr>
        <p:txBody>
          <a:bodyPr/>
          <a:lstStyle/>
          <a:p>
            <a:r>
              <a:rPr lang="ru-RU" dirty="0" smtClean="0"/>
              <a:t>устанавливается Конституцией РФ (гл. 7) и Федеральным конституционным законом «О судебной системе Российской Федерации».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/>
          <a:lstStyle/>
          <a:p>
            <a:r>
              <a:rPr lang="ru-RU" dirty="0" smtClean="0"/>
              <a:t>включает в себя Конституционный Суд РФ и конституционные (уставные) суды субъектов Российской Федерации, суды общей юрисдикции (в том числе военные суды), арбитражные суды.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Конституционный Суд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решает вопросы о соответствии законов, нормативных актов центральных и местных органов Конституции РФ, разрешает споры о компетенции между органами государственной власти различных уровней, дает толкование Конституции РФ</a:t>
            </a:r>
            <a:endParaRPr lang="ru-RU" dirty="0"/>
          </a:p>
        </p:txBody>
      </p:sp>
      <p:pic>
        <p:nvPicPr>
          <p:cNvPr id="5" name="Содержимое 4" descr="172392273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3001962"/>
            <a:ext cx="4038600" cy="227171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Федеральные суды общей юрисдикции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5122912" cy="443484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кассационные суды общей </a:t>
            </a:r>
            <a:r>
              <a:rPr lang="ru-RU" dirty="0" smtClean="0"/>
              <a:t>юрисдикции;</a:t>
            </a:r>
          </a:p>
          <a:p>
            <a:r>
              <a:rPr lang="ru-RU" dirty="0" smtClean="0"/>
              <a:t>апелляционные суды общей юрисдикции; </a:t>
            </a:r>
          </a:p>
          <a:p>
            <a:r>
              <a:rPr lang="ru-RU" dirty="0" smtClean="0"/>
              <a:t>верховные суды республик в составе Российской Федерации; краевые и областные суды; городские суды Москвы , Санкт-Петербурга и Севастополя; суды автономной области и автономных округов; районные </a:t>
            </a:r>
            <a:r>
              <a:rPr lang="ru-RU" dirty="0"/>
              <a:t>суды, городские суды, межрайонные </a:t>
            </a:r>
            <a:r>
              <a:rPr lang="ru-RU" dirty="0" smtClean="0"/>
              <a:t>суды; </a:t>
            </a:r>
          </a:p>
          <a:p>
            <a:r>
              <a:rPr lang="ru-RU" dirty="0" smtClean="0"/>
              <a:t>военные суды;</a:t>
            </a:r>
            <a:endParaRPr lang="ru-RU" dirty="0"/>
          </a:p>
          <a:p>
            <a:r>
              <a:rPr lang="ru-RU" dirty="0"/>
              <a:t>специализированные суды</a:t>
            </a:r>
          </a:p>
        </p:txBody>
      </p:sp>
      <p:pic>
        <p:nvPicPr>
          <p:cNvPr id="5" name="Содержимое 4" descr="2c7290b92dae33c275a3fde6ae830da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96136" y="3356992"/>
            <a:ext cx="2890664" cy="212871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Арбитражные суды</a:t>
            </a:r>
            <a:endParaRPr lang="ru-RU" dirty="0"/>
          </a:p>
        </p:txBody>
      </p:sp>
      <p:pic>
        <p:nvPicPr>
          <p:cNvPr id="5" name="Содержимое 4" descr="b33632458d4f055dc68a0a8f6706864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3140968"/>
            <a:ext cx="3456384" cy="298477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1600200"/>
            <a:ext cx="490688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Федеральные арбитражные суды арбитражных округов (арбитражные кассационные суды); </a:t>
            </a:r>
          </a:p>
          <a:p>
            <a:r>
              <a:rPr lang="ru-RU" dirty="0" smtClean="0"/>
              <a:t>арбитражные апелляционные суды; </a:t>
            </a:r>
          </a:p>
          <a:p>
            <a:r>
              <a:rPr lang="ru-RU" dirty="0" smtClean="0"/>
              <a:t>арбитражные суды субъектов Российской Федерации (республик, краев, областей).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Помимо общих арбитражных судов существуют специализированные арбитражные суды. </a:t>
            </a:r>
          </a:p>
          <a:p>
            <a:r>
              <a:rPr lang="ru-RU" dirty="0" smtClean="0"/>
              <a:t>К ним относятся суды по интеллектуальным правам.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ru-RU" sz="4400" i="1" dirty="0" smtClean="0"/>
          </a:p>
          <a:p>
            <a:r>
              <a:rPr lang="ru-RU" sz="4400" i="1" dirty="0" smtClean="0"/>
              <a:t>Звеном судебной системы </a:t>
            </a:r>
            <a:r>
              <a:rPr lang="ru-RU" sz="4400" dirty="0" smtClean="0"/>
              <a:t>считаются суды, наделенные однородными полномочиями и имеющие единую структуру.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Суды общей юрисдикции состоят из четырех звеньев: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ru-RU" dirty="0" smtClean="0"/>
              <a:t>1-е звено – мировые судьи;</a:t>
            </a:r>
          </a:p>
          <a:p>
            <a:pPr fontAlgn="ctr"/>
            <a:r>
              <a:rPr lang="ru-RU" dirty="0" smtClean="0"/>
              <a:t>2-е звено – районные суды;</a:t>
            </a:r>
          </a:p>
          <a:p>
            <a:pPr fontAlgn="ctr"/>
            <a:r>
              <a:rPr lang="ru-RU" dirty="0" smtClean="0"/>
              <a:t>3-е звено – краевые (областные) и приравненные к ним суды;</a:t>
            </a:r>
          </a:p>
          <a:p>
            <a:pPr fontAlgn="ctr"/>
            <a:r>
              <a:rPr lang="ru-RU" dirty="0" smtClean="0"/>
              <a:t>4-е звено – Верховный Суд РФ.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1. Сущность и значение судебной власти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dirty="0" smtClean="0"/>
              <a:t>Военные суды имеют трехзвенную систему: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ru-RU" dirty="0" smtClean="0"/>
              <a:t>1-е звено – военные суды гарнизонов;</a:t>
            </a:r>
          </a:p>
          <a:p>
            <a:pPr fontAlgn="ctr"/>
            <a:r>
              <a:rPr lang="ru-RU" dirty="0" smtClean="0"/>
              <a:t>2-е звено – военные суды округов (флотов);</a:t>
            </a:r>
          </a:p>
          <a:p>
            <a:pPr fontAlgn="ctr"/>
            <a:r>
              <a:rPr lang="ru-RU" dirty="0" smtClean="0"/>
              <a:t>3-е звено – Верховный Суд РФ (в его составе действует Судебная коллегия по делам военнослужащих).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Система арбитражных судов тоже состоит из четырех звеньев: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ru-RU" dirty="0" smtClean="0"/>
              <a:t>1-е звено – арбитражные суды республик, краев, областей и других субъектов Российской Федерации;</a:t>
            </a:r>
          </a:p>
          <a:p>
            <a:pPr fontAlgn="ctr"/>
            <a:r>
              <a:rPr lang="ru-RU" dirty="0" smtClean="0"/>
              <a:t>2-е звено – арбитражные апелляционные суды;</a:t>
            </a:r>
          </a:p>
          <a:p>
            <a:pPr fontAlgn="ctr"/>
            <a:r>
              <a:rPr lang="ru-RU" dirty="0" smtClean="0"/>
              <a:t>3-е звено – федеральные арбитражные суды округов (арбитражные кассационные суды);</a:t>
            </a:r>
          </a:p>
          <a:p>
            <a:pPr fontAlgn="ctr"/>
            <a:r>
              <a:rPr lang="ru-RU" dirty="0" smtClean="0"/>
              <a:t>4-е звено – Верховный Суд РФ.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Инстанция (от лат. </a:t>
            </a:r>
            <a:r>
              <a:rPr lang="ru-RU" sz="4400" dirty="0" err="1" smtClean="0"/>
              <a:t>instantia</a:t>
            </a:r>
            <a:r>
              <a:rPr lang="ru-RU" sz="4400" dirty="0" smtClean="0"/>
              <a:t> – непосредственная близость) – звено в системе подчиненных и функционально взаимосвязанных государственных органов.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332656"/>
            <a:ext cx="424428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Суд первой инстанции </a:t>
            </a:r>
            <a:r>
              <a:rPr lang="ru-RU" dirty="0" smtClean="0"/>
              <a:t>– это суд, который уполномочен принимать решения по существу основных вопросов дела, например, для уголовного дела – вопросы о виновности или невиновности лица и о применении или неприменении к нему наказания; для гражданского – о доказанности или недоказанности иска и правовых последствиях иска.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32656"/>
            <a:ext cx="4038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Суд апелляционной инстанции </a:t>
            </a:r>
            <a:r>
              <a:rPr lang="ru-RU" dirty="0" smtClean="0"/>
              <a:t>проверяет</a:t>
            </a:r>
            <a:r>
              <a:rPr lang="ru-RU" i="1" dirty="0" smtClean="0"/>
              <a:t> </a:t>
            </a:r>
            <a:r>
              <a:rPr lang="ru-RU" dirty="0" smtClean="0"/>
              <a:t>законность, обоснованность и справедливость приговоров и других судебных решений, не вступивших в законную силу.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038600" cy="5793507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Суд кассационной инстанции</a:t>
            </a:r>
            <a:r>
              <a:rPr lang="ru-RU" dirty="0" smtClean="0"/>
              <a:t> проверяет законность, обоснованность и справедливость вступивших в законную силу приговоров и других судебных решений судов первой и второй инстанций, вступивших в законную силу.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Суд надзорной</a:t>
            </a:r>
            <a:r>
              <a:rPr lang="ru-RU" dirty="0" smtClean="0"/>
              <a:t> </a:t>
            </a:r>
            <a:r>
              <a:rPr lang="ru-RU" i="1" dirty="0" smtClean="0"/>
              <a:t>инстанции</a:t>
            </a:r>
            <a:r>
              <a:rPr lang="ru-RU" dirty="0" smtClean="0"/>
              <a:t>, а это право принадлежит только Президиуму Верховного Суда РФ, который рассматривает вступившие в законную силу приговоры и другие судебные решения судов первой, второй и третьей инстанций лишь в исключительных случаях фундаментальных нарушений единства судебной практики.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Суд как орган судебной власти обладает рядом признаков: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Суд – это государственный орган.</a:t>
            </a:r>
          </a:p>
          <a:p>
            <a:r>
              <a:rPr lang="ru-RU" dirty="0" smtClean="0"/>
              <a:t>2. Особый порядок формирования судов.</a:t>
            </a:r>
          </a:p>
          <a:p>
            <a:r>
              <a:rPr lang="ru-RU" dirty="0" smtClean="0"/>
              <a:t>3. Особый порядок обеспечения независимости суда.</a:t>
            </a:r>
          </a:p>
          <a:p>
            <a:r>
              <a:rPr lang="ru-RU" dirty="0" smtClean="0"/>
              <a:t>4. Особая процедура реализации своих полномочий с целью обеспечить законное и обоснованное решение правовых вопросов, входящих в компетенцию суда.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6328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5. Осуществление полномочий в пределах компетенции, определенной законом, т. е. юрисдикцией. 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140968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6. Осуществление судебной власти в определенном судебном составе. </a:t>
            </a:r>
            <a:endParaRPr lang="ru-RU" sz="3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Юрисдикция суда может распространяться: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на административно-территориальные образования (район, город, область);</a:t>
            </a:r>
          </a:p>
          <a:p>
            <a:r>
              <a:rPr lang="ru-RU" dirty="0" smtClean="0"/>
              <a:t> б) структурные образования вооруженных сил (военный округ, флот, гарнизон); </a:t>
            </a:r>
          </a:p>
          <a:p>
            <a:r>
              <a:rPr lang="ru-RU" dirty="0" smtClean="0"/>
              <a:t>в) судебный округ.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dirty="0" smtClean="0"/>
          </a:p>
          <a:p>
            <a:endParaRPr lang="ru-RU" sz="4000" dirty="0" smtClean="0"/>
          </a:p>
          <a:p>
            <a:pPr algn="ctr"/>
            <a:r>
              <a:rPr lang="ru-RU" sz="4000" dirty="0" smtClean="0"/>
              <a:t>4. Принципы правосудия</a:t>
            </a:r>
            <a:endParaRPr lang="ru-RU" sz="4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Принципы правосудия</a:t>
            </a:r>
            <a:r>
              <a:rPr lang="ru-RU" dirty="0" smtClean="0"/>
              <a:t> – </a:t>
            </a:r>
            <a:r>
              <a:rPr lang="ru-RU" i="1" dirty="0" smtClean="0"/>
              <a:t>это мировоззренческие идеи высокой степени общности, определяющие должное и сущее в построении и деятельности органов правосудия.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Дом\Desktop\s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708751"/>
            <a:ext cx="3377952" cy="21872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8229600" cy="850106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«В каждом государстве, имеется власть законодательная, исполнительная и судебная. Все эти власти должны быть разделены, так как если судья станет законодателем, то свобода граждан окажется во власти произвола. Если судебная власть будет соединена с исполнительной, то судья получит возможность стать угнетателем».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Ш.Л. Монтескье</a:t>
            </a:r>
            <a:endParaRPr lang="ru-RU" sz="2800" dirty="0"/>
          </a:p>
        </p:txBody>
      </p:sp>
      <p:pic>
        <p:nvPicPr>
          <p:cNvPr id="4" name="Содержимое 3" descr="a5-600x5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92460" y="4149080"/>
            <a:ext cx="2318494" cy="2175520"/>
          </a:xfr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принципов правосудия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i="1" dirty="0" smtClean="0"/>
              <a:t>Принципы </a:t>
            </a:r>
            <a:r>
              <a:rPr lang="ru-RU" dirty="0" smtClean="0"/>
              <a:t>–</a:t>
            </a:r>
            <a:r>
              <a:rPr lang="ru-RU" i="1" dirty="0" smtClean="0"/>
              <a:t> это мировоззренческие идеи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i="1" dirty="0" smtClean="0"/>
              <a:t>Принципы</a:t>
            </a:r>
            <a:r>
              <a:rPr lang="ru-RU" dirty="0" smtClean="0"/>
              <a:t> –</a:t>
            </a:r>
            <a:r>
              <a:rPr lang="ru-RU" i="1" dirty="0" smtClean="0"/>
              <a:t> это идеи относительно должного и сущего.</a:t>
            </a:r>
          </a:p>
          <a:p>
            <a:r>
              <a:rPr lang="ru-RU" dirty="0" smtClean="0"/>
              <a:t>3. </a:t>
            </a:r>
            <a:r>
              <a:rPr lang="ru-RU" i="1" dirty="0" smtClean="0"/>
              <a:t>Принципы характеризуют организацию и деятельность судов.</a:t>
            </a:r>
          </a:p>
          <a:p>
            <a:r>
              <a:rPr lang="ru-RU" dirty="0" smtClean="0"/>
              <a:t>4. </a:t>
            </a:r>
            <a:r>
              <a:rPr lang="ru-RU" i="1" dirty="0" smtClean="0"/>
              <a:t>Принципы правосудия должны проявляться и закрепляться в праве.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Система принципов правосудия.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ctr"/>
            <a:r>
              <a:rPr lang="ru-RU" dirty="0" smtClean="0"/>
              <a:t>– законности;</a:t>
            </a:r>
          </a:p>
          <a:p>
            <a:pPr fontAlgn="ctr"/>
            <a:r>
              <a:rPr lang="ru-RU" dirty="0" smtClean="0"/>
              <a:t>– осуществления правосудия только судом;</a:t>
            </a:r>
          </a:p>
          <a:p>
            <a:pPr fontAlgn="ctr"/>
            <a:r>
              <a:rPr lang="ru-RU" dirty="0" smtClean="0"/>
              <a:t>– независимости судей;</a:t>
            </a:r>
          </a:p>
          <a:p>
            <a:pPr fontAlgn="ctr"/>
            <a:r>
              <a:rPr lang="ru-RU" dirty="0" smtClean="0"/>
              <a:t>– осуществления правосудия на началах равенства всех перед законом и судом;</a:t>
            </a:r>
          </a:p>
          <a:p>
            <a:pPr fontAlgn="ctr"/>
            <a:r>
              <a:rPr lang="ru-RU" dirty="0" smtClean="0"/>
              <a:t>– обеспечения права на судебную защиту;</a:t>
            </a:r>
          </a:p>
          <a:p>
            <a:pPr fontAlgn="ctr"/>
            <a:r>
              <a:rPr lang="ru-RU" dirty="0" smtClean="0"/>
              <a:t>– участия граждан в осуществлении правосудия;</a:t>
            </a:r>
          </a:p>
          <a:p>
            <a:pPr fontAlgn="ctr"/>
            <a:r>
              <a:rPr lang="ru-RU" dirty="0" smtClean="0"/>
              <a:t>– гласности (открытости) судебного разбирательства;</a:t>
            </a:r>
          </a:p>
          <a:p>
            <a:pPr fontAlgn="ctr"/>
            <a:r>
              <a:rPr lang="ru-RU" dirty="0" smtClean="0"/>
              <a:t>– защиты законных интересов личности;</a:t>
            </a:r>
          </a:p>
          <a:p>
            <a:pPr fontAlgn="ctr"/>
            <a:r>
              <a:rPr lang="ru-RU" dirty="0" smtClean="0"/>
              <a:t>– состязательности и равноправия сторон при рассмотрении дела в суде;</a:t>
            </a:r>
          </a:p>
          <a:p>
            <a:pPr fontAlgn="ctr"/>
            <a:r>
              <a:rPr lang="ru-RU" dirty="0" smtClean="0"/>
              <a:t>– родного (национального) языка судопроизводства.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2885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764704"/>
            <a:ext cx="4896544" cy="528945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«Рассмотрев сии проекты, Мы находим, что они вполне соответствуют желанию Нашему водворить в России суд</a:t>
            </a:r>
            <a:r>
              <a:rPr lang="ru-RU" b="1" dirty="0" smtClean="0"/>
              <a:t> </a:t>
            </a:r>
            <a:r>
              <a:rPr lang="ru-RU" dirty="0" smtClean="0"/>
              <a:t>скорый, правый, милостивый</a:t>
            </a:r>
            <a:r>
              <a:rPr lang="ru-RU" i="1" dirty="0" smtClean="0"/>
              <a:t>, </a:t>
            </a:r>
            <a:r>
              <a:rPr lang="ru-RU" dirty="0" smtClean="0"/>
              <a:t>равный</a:t>
            </a:r>
            <a:r>
              <a:rPr lang="ru-RU" b="1" i="1" dirty="0" smtClean="0"/>
              <a:t> </a:t>
            </a:r>
            <a:r>
              <a:rPr lang="ru-RU" dirty="0" smtClean="0"/>
              <a:t>для всех подданных Наших, возвысить</a:t>
            </a:r>
            <a:r>
              <a:rPr lang="ru-RU" i="1" dirty="0" smtClean="0"/>
              <a:t> </a:t>
            </a:r>
            <a:r>
              <a:rPr lang="ru-RU" b="1" dirty="0" smtClean="0"/>
              <a:t>судебную власть</a:t>
            </a:r>
            <a:r>
              <a:rPr lang="ru-RU" dirty="0" smtClean="0"/>
              <a:t>, дать ей надлежащую самостоятельность и вообще утвердить в народе то</a:t>
            </a:r>
            <a:r>
              <a:rPr lang="ru-RU" b="1" dirty="0" smtClean="0"/>
              <a:t> </a:t>
            </a:r>
            <a:r>
              <a:rPr lang="ru-RU" dirty="0" smtClean="0"/>
              <a:t>уважение к</a:t>
            </a:r>
            <a:r>
              <a:rPr lang="ru-RU" b="1" dirty="0" smtClean="0"/>
              <a:t> </a:t>
            </a:r>
            <a:r>
              <a:rPr lang="ru-RU" dirty="0" smtClean="0"/>
              <a:t>закону,</a:t>
            </a:r>
            <a:r>
              <a:rPr lang="ru-RU" b="1" i="1" dirty="0" smtClean="0"/>
              <a:t> </a:t>
            </a:r>
            <a:r>
              <a:rPr lang="ru-RU" dirty="0" smtClean="0"/>
              <a:t>без коего невозможно общественное благосостояние и которое должно быть</a:t>
            </a:r>
            <a:r>
              <a:rPr lang="ru-RU" b="1" dirty="0" smtClean="0"/>
              <a:t> </a:t>
            </a:r>
            <a:r>
              <a:rPr lang="ru-RU" dirty="0" smtClean="0"/>
              <a:t>постоянным руководителем всех и каждого от высшего до низшего»</a:t>
            </a:r>
            <a:endParaRPr lang="ru-RU" dirty="0"/>
          </a:p>
        </p:txBody>
      </p:sp>
      <p:pic>
        <p:nvPicPr>
          <p:cNvPr id="5" name="Содержимое 4" descr="7ea5734ac25e7390c990f0b0f478546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2285992"/>
            <a:ext cx="3681442" cy="4038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Учреждение судебных установлений от 20 ноября 1864 года)</a:t>
            </a:r>
            <a:endParaRPr lang="ru-RU" dirty="0" smtClean="0"/>
          </a:p>
          <a:p>
            <a:r>
              <a:rPr lang="ru-RU" dirty="0" smtClean="0"/>
              <a:t>судебная власть была отделена от исполнительной, административной и законодательной и стала принадлежать мировым судьям, их съездам, окружным судам, судебным палатам и правительствующему сенату (в качестве верховного кассационного суда)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dirty="0" smtClean="0"/>
              <a:t>Идея разделения властей была провозглашена в Декларации независимости РСФСР в 1991 году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Статья 10 Конституции гласит, что государственная власть в Российской Федерации осуществляется на основе разделения на законодательную, исполнительную и судебную. Органы законодательной, исполнительной и судебной власти самостоятельны.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№ 2-ФКЗ от 05.02.2014 «О Верховном Суде Российской Федерации и прокуратуре Российской Федерации» </a:t>
            </a:r>
          </a:p>
          <a:p>
            <a:endParaRPr lang="ru-RU" dirty="0" smtClean="0"/>
          </a:p>
          <a:p>
            <a:r>
              <a:rPr lang="ru-RU" dirty="0" smtClean="0"/>
              <a:t>№ 3-ФКЗ от 05.02.2014 «О Верховном Суде Российской Федерации»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№ 4-ФКЗ от 6 декабря 2011 года "О внесении изменений в Федеральный конституционный закон "О судебной системе Российской Федерации" и Федеральный конституционный закон "Об арбитражных судах в Российской Федерации" в связи с созданием в системе арбитражных судов Суда по интеллектуальным правам"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1434</Words>
  <Application>Microsoft Office PowerPoint</Application>
  <PresentationFormat>Экран (4:3)</PresentationFormat>
  <Paragraphs>134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Поток</vt:lpstr>
      <vt:lpstr>Тема 2</vt:lpstr>
      <vt:lpstr>Вопросы:</vt:lpstr>
      <vt:lpstr>Слайд 3</vt:lpstr>
      <vt:lpstr>     «В каждом государстве, имеется власть законодательная, исполнительная и судебная. Все эти власти должны быть разделены, так как если судья станет законодателем, то свобода граждан окажется во власти произвола. Если судебная власть будет соединена с исполнительной, то судья получит возможность стать угнетателем».   Ш.Л. Монтескье</vt:lpstr>
      <vt:lpstr>Слайд 5</vt:lpstr>
      <vt:lpstr> </vt:lpstr>
      <vt:lpstr>Слайд 7</vt:lpstr>
      <vt:lpstr>Слайд 8</vt:lpstr>
      <vt:lpstr>Слайд 9</vt:lpstr>
      <vt:lpstr>«Судебная власть» </vt:lpstr>
      <vt:lpstr>«Власть»</vt:lpstr>
      <vt:lpstr>В.М. Савицкий</vt:lpstr>
      <vt:lpstr>Слайд 13</vt:lpstr>
      <vt:lpstr>Признаки судебной власти</vt:lpstr>
      <vt:lpstr>Слайд 15</vt:lpstr>
      <vt:lpstr>Слайд 16</vt:lpstr>
      <vt:lpstr>Основные направления деятельности (функции судебной власти)</vt:lpstr>
      <vt:lpstr>Слайд 18</vt:lpstr>
      <vt:lpstr>Основные направления деятельности (функции судебной власти)</vt:lpstr>
      <vt:lpstr>Судебный контроль</vt:lpstr>
      <vt:lpstr>Судебный департамент при Верховном Суде РФ</vt:lpstr>
      <vt:lpstr>Слайд 22</vt:lpstr>
      <vt:lpstr>Судебная система</vt:lpstr>
      <vt:lpstr>Конституционный Суд РФ</vt:lpstr>
      <vt:lpstr>Федеральные суды общей юрисдикции</vt:lpstr>
      <vt:lpstr>Арбитражные суды</vt:lpstr>
      <vt:lpstr>Слайд 27</vt:lpstr>
      <vt:lpstr>Слайд 28</vt:lpstr>
      <vt:lpstr>Суды общей юрисдикции состоят из четырех звеньев:  </vt:lpstr>
      <vt:lpstr>Военные суды имеют трехзвенную систему:</vt:lpstr>
      <vt:lpstr> Система арбитражных судов тоже состоит из четырех звеньев: </vt:lpstr>
      <vt:lpstr>Слайд 32</vt:lpstr>
      <vt:lpstr>Слайд 33</vt:lpstr>
      <vt:lpstr>Слайд 34</vt:lpstr>
      <vt:lpstr>Суд как орган судебной власти обладает рядом признаков:</vt:lpstr>
      <vt:lpstr>Слайд 36</vt:lpstr>
      <vt:lpstr>Юрисдикция суда может распространяться:</vt:lpstr>
      <vt:lpstr>Слайд 38</vt:lpstr>
      <vt:lpstr>Слайд 39</vt:lpstr>
      <vt:lpstr>Признаки принципов правосудия : </vt:lpstr>
      <vt:lpstr>Система принципов правосудия.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</dc:title>
  <dc:creator>Дом</dc:creator>
  <cp:lastModifiedBy>s.vlasova</cp:lastModifiedBy>
  <cp:revision>11</cp:revision>
  <dcterms:created xsi:type="dcterms:W3CDTF">2015-09-13T17:06:45Z</dcterms:created>
  <dcterms:modified xsi:type="dcterms:W3CDTF">2020-01-31T11:48:09Z</dcterms:modified>
</cp:coreProperties>
</file>