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8" r:id="rId6"/>
    <p:sldId id="269" r:id="rId7"/>
    <p:sldId id="271" r:id="rId8"/>
    <p:sldId id="272" r:id="rId9"/>
    <p:sldId id="274" r:id="rId10"/>
    <p:sldId id="278" r:id="rId11"/>
    <p:sldId id="277" r:id="rId12"/>
    <p:sldId id="280" r:id="rId13"/>
    <p:sldId id="281" r:id="rId14"/>
    <p:sldId id="283" r:id="rId15"/>
    <p:sldId id="287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Занятие </a:t>
            </a:r>
            <a:r>
              <a:rPr lang="ru-RU" sz="3600" dirty="0" err="1" smtClean="0"/>
              <a:t>семинанрского</a:t>
            </a:r>
            <a:r>
              <a:rPr lang="ru-RU" sz="3600" dirty="0" smtClean="0"/>
              <a:t> типа по теме № </a:t>
            </a:r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600" b="1" dirty="0" smtClean="0"/>
              <a:t>Судебная власть и судебная система Российской Федерации. Принципы правосудия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3. Судебная система Российской Федерации.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     Суд как орган судебной власти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Судебная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4038600" cy="4525963"/>
          </a:xfrm>
        </p:spPr>
        <p:txBody>
          <a:bodyPr/>
          <a:lstStyle/>
          <a:p>
            <a:r>
              <a:rPr lang="ru-RU" dirty="0" smtClean="0"/>
              <a:t>устанавливается Конституцией РФ (гл. 7) и Федеральным конституционным законом «О судебной системе Российской Федерации».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/>
          <a:lstStyle/>
          <a:p>
            <a:r>
              <a:rPr lang="ru-RU" dirty="0" smtClean="0"/>
              <a:t>включает в себя Конституционный Суд РФ и конституционные (уставные) суды субъектов Российской Федерации, суды общей юрисдикции (в том числе военные суды), арбитражные суды.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Федеральные суды общей юрисдикции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5122912" cy="44348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кассационные суды общей </a:t>
            </a:r>
            <a:r>
              <a:rPr lang="ru-RU" dirty="0" smtClean="0"/>
              <a:t>юрисдикции;</a:t>
            </a:r>
          </a:p>
          <a:p>
            <a:r>
              <a:rPr lang="ru-RU" dirty="0" smtClean="0"/>
              <a:t>апелляционные суды общей юрисдикции; </a:t>
            </a:r>
          </a:p>
          <a:p>
            <a:r>
              <a:rPr lang="ru-RU" dirty="0" smtClean="0"/>
              <a:t>верховные суды республик в составе Российской Федерации; краевые и областные суды; городские суды Москвы , Санкт-Петербурга и Севастополя; суды автономной области и автономных округов; районные </a:t>
            </a:r>
            <a:r>
              <a:rPr lang="ru-RU" dirty="0"/>
              <a:t>суды, городские суды, межрайонные </a:t>
            </a:r>
            <a:r>
              <a:rPr lang="ru-RU" dirty="0" smtClean="0"/>
              <a:t>суды; </a:t>
            </a:r>
          </a:p>
          <a:p>
            <a:r>
              <a:rPr lang="ru-RU" dirty="0" smtClean="0"/>
              <a:t>военные суды;</a:t>
            </a:r>
            <a:endParaRPr lang="ru-RU" dirty="0"/>
          </a:p>
          <a:p>
            <a:r>
              <a:rPr lang="ru-RU" dirty="0"/>
              <a:t>специализированные суды</a:t>
            </a:r>
          </a:p>
        </p:txBody>
      </p:sp>
      <p:pic>
        <p:nvPicPr>
          <p:cNvPr id="5" name="Содержимое 4" descr="2c7290b92dae33c275a3fde6ae830da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96136" y="3356992"/>
            <a:ext cx="2890664" cy="212871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Арбитражные суды</a:t>
            </a:r>
            <a:endParaRPr lang="ru-RU" dirty="0"/>
          </a:p>
        </p:txBody>
      </p:sp>
      <p:pic>
        <p:nvPicPr>
          <p:cNvPr id="5" name="Содержимое 4" descr="b33632458d4f055dc68a0a8f6706864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3140968"/>
            <a:ext cx="3456384" cy="298477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1600200"/>
            <a:ext cx="490688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Федеральные арбитражные суды арбитражных округов (арбитражные кассационные суды); </a:t>
            </a:r>
          </a:p>
          <a:p>
            <a:r>
              <a:rPr lang="ru-RU" dirty="0" smtClean="0"/>
              <a:t>арбитражные апелляционные суды; </a:t>
            </a:r>
          </a:p>
          <a:p>
            <a:r>
              <a:rPr lang="ru-RU" dirty="0" smtClean="0"/>
              <a:t>арбитражные суды субъектов Российской Федерации (республик, краев, областей).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ru-RU" sz="4400" i="1" dirty="0" smtClean="0"/>
          </a:p>
          <a:p>
            <a:r>
              <a:rPr lang="ru-RU" sz="4400" i="1" dirty="0" smtClean="0"/>
              <a:t>Звеном судебной системы </a:t>
            </a:r>
            <a:r>
              <a:rPr lang="ru-RU" sz="4400" dirty="0" smtClean="0"/>
              <a:t>считаются суды, наделенные однородными полномочиями и имеющие единую структуру.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Инстанция (от лат. </a:t>
            </a:r>
            <a:r>
              <a:rPr lang="ru-RU" sz="4400" dirty="0" err="1" smtClean="0"/>
              <a:t>instantia</a:t>
            </a:r>
            <a:r>
              <a:rPr lang="ru-RU" sz="4400" dirty="0" smtClean="0"/>
              <a:t> – непосредственная близость) – звено в системе подчиненных и функционально взаимосвязанных государственных органов.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Суд как орган судебной власти обладает рядом признаков: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Суд – это государственный орган.</a:t>
            </a:r>
          </a:p>
          <a:p>
            <a:r>
              <a:rPr lang="ru-RU" dirty="0" smtClean="0"/>
              <a:t>2. Особый порядок формирования судов.</a:t>
            </a:r>
          </a:p>
          <a:p>
            <a:r>
              <a:rPr lang="ru-RU" dirty="0" smtClean="0"/>
              <a:t>3. Особый порядок обеспечения независимости суда.</a:t>
            </a:r>
          </a:p>
          <a:p>
            <a:r>
              <a:rPr lang="ru-RU" dirty="0" smtClean="0"/>
              <a:t>4. Особая процедура реализации своих полномочий с целью обеспечить законное и обоснованное решение правовых вопросов, входящих в компетенцию суда.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6328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5. Осуществление полномочий в пределах компетенции, определенной законом, т. е. юрисдикцией.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14096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6. Осуществление судебной власти в определенном судебном составе. 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Юрисдикция суда может распространяться: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на административно-территориальные образования (район, город, область);</a:t>
            </a:r>
          </a:p>
          <a:p>
            <a:r>
              <a:rPr lang="ru-RU" dirty="0" smtClean="0"/>
              <a:t> б) структурные образования вооруженных сил (военный округ, флот, гарнизон); </a:t>
            </a:r>
          </a:p>
          <a:p>
            <a:r>
              <a:rPr lang="ru-RU" dirty="0" smtClean="0"/>
              <a:t>в) судебный округ.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endParaRPr lang="ru-RU" sz="4000" dirty="0" smtClean="0"/>
          </a:p>
          <a:p>
            <a:pPr algn="ctr"/>
            <a:r>
              <a:rPr lang="ru-RU" sz="4000" dirty="0" smtClean="0"/>
              <a:t>4. Принципы правосудия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1. Понятие и признаки судебной власти</a:t>
            </a:r>
          </a:p>
          <a:p>
            <a:r>
              <a:rPr lang="ru-RU" dirty="0" smtClean="0"/>
              <a:t> 2. Суд как орган судебной власти</a:t>
            </a:r>
          </a:p>
          <a:p>
            <a:r>
              <a:rPr lang="ru-RU" dirty="0" smtClean="0"/>
              <a:t> 3. Судебная система</a:t>
            </a:r>
          </a:p>
          <a:p>
            <a:r>
              <a:rPr lang="ru-RU" dirty="0" smtClean="0"/>
              <a:t>4. Принципы правосудия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Принципы правосудия</a:t>
            </a:r>
            <a:r>
              <a:rPr lang="ru-RU" dirty="0" smtClean="0"/>
              <a:t> – </a:t>
            </a:r>
            <a:r>
              <a:rPr lang="ru-RU" i="1" dirty="0" smtClean="0"/>
              <a:t>это мировоззренческие идеи высокой степени общности, определяющие должное и сущее в построении и деятельности органов правосудия.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Дом\Desktop\su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708751"/>
            <a:ext cx="3377952" cy="21872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принципов правосудия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i="1" dirty="0" smtClean="0"/>
              <a:t>Принципы </a:t>
            </a:r>
            <a:r>
              <a:rPr lang="ru-RU" dirty="0" smtClean="0"/>
              <a:t>–</a:t>
            </a:r>
            <a:r>
              <a:rPr lang="ru-RU" i="1" dirty="0" smtClean="0"/>
              <a:t> это мировоззренческие идеи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i="1" dirty="0" smtClean="0"/>
              <a:t>Принципы</a:t>
            </a:r>
            <a:r>
              <a:rPr lang="ru-RU" dirty="0" smtClean="0"/>
              <a:t> –</a:t>
            </a:r>
            <a:r>
              <a:rPr lang="ru-RU" i="1" dirty="0" smtClean="0"/>
              <a:t> это идеи относительно должного и сущего.</a:t>
            </a:r>
          </a:p>
          <a:p>
            <a:r>
              <a:rPr lang="ru-RU" dirty="0" smtClean="0"/>
              <a:t>3. </a:t>
            </a:r>
            <a:r>
              <a:rPr lang="ru-RU" i="1" dirty="0" smtClean="0"/>
              <a:t>Принципы характеризуют организацию и деятельность судов.</a:t>
            </a:r>
          </a:p>
          <a:p>
            <a:r>
              <a:rPr lang="ru-RU" dirty="0" smtClean="0"/>
              <a:t>4. </a:t>
            </a:r>
            <a:r>
              <a:rPr lang="ru-RU" i="1" dirty="0" smtClean="0"/>
              <a:t>Принципы правосудия должны проявляться и закрепляться в праве.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Система принципов правосудия.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ctr"/>
            <a:r>
              <a:rPr lang="ru-RU" dirty="0" smtClean="0"/>
              <a:t>– законности;</a:t>
            </a:r>
          </a:p>
          <a:p>
            <a:pPr fontAlgn="ctr"/>
            <a:r>
              <a:rPr lang="ru-RU" dirty="0" smtClean="0"/>
              <a:t>– осуществления правосудия только судом;</a:t>
            </a:r>
          </a:p>
          <a:p>
            <a:pPr fontAlgn="ctr"/>
            <a:r>
              <a:rPr lang="ru-RU" dirty="0" smtClean="0"/>
              <a:t>– независимости судей;</a:t>
            </a:r>
          </a:p>
          <a:p>
            <a:pPr fontAlgn="ctr"/>
            <a:r>
              <a:rPr lang="ru-RU" dirty="0" smtClean="0"/>
              <a:t>– осуществления правосудия на началах равенства всех перед законом и судом;</a:t>
            </a:r>
          </a:p>
          <a:p>
            <a:pPr fontAlgn="ctr"/>
            <a:r>
              <a:rPr lang="ru-RU" dirty="0" smtClean="0"/>
              <a:t>– обеспечения права на судебную защиту;</a:t>
            </a:r>
          </a:p>
          <a:p>
            <a:pPr fontAlgn="ctr"/>
            <a:r>
              <a:rPr lang="ru-RU" dirty="0" smtClean="0"/>
              <a:t>– участия граждан в осуществлении правосудия;</a:t>
            </a:r>
          </a:p>
          <a:p>
            <a:pPr fontAlgn="ctr"/>
            <a:r>
              <a:rPr lang="ru-RU" dirty="0" smtClean="0"/>
              <a:t>– гласности (открытости) судебного разбирательства;</a:t>
            </a:r>
          </a:p>
          <a:p>
            <a:pPr fontAlgn="ctr"/>
            <a:r>
              <a:rPr lang="ru-RU" dirty="0" smtClean="0"/>
              <a:t>– защиты законных интересов личности;</a:t>
            </a:r>
          </a:p>
          <a:p>
            <a:pPr fontAlgn="ctr"/>
            <a:r>
              <a:rPr lang="ru-RU" dirty="0" smtClean="0"/>
              <a:t>– состязательности и равноправия сторон при рассмотрении дела в суде;</a:t>
            </a:r>
          </a:p>
          <a:p>
            <a:pPr fontAlgn="ctr"/>
            <a:r>
              <a:rPr lang="ru-RU" dirty="0" smtClean="0"/>
              <a:t>– родного (национального) языка судопроизводства.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1. Сущность и значение судебной власти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8229600" cy="61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№ 2-ФКЗ от 05.02.2014 «О Верховном Суде Российской Федерации и прокуратуре Российской Федерации» </a:t>
            </a:r>
          </a:p>
          <a:p>
            <a:endParaRPr lang="ru-RU" dirty="0" smtClean="0"/>
          </a:p>
          <a:p>
            <a:r>
              <a:rPr lang="ru-RU" dirty="0" smtClean="0"/>
              <a:t>№ 3-ФКЗ от 05.02.2014 «О Верховном Суде Российской Федерации»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№ 4-ФКЗ от 6 декабря 2011 года "О внесении изменений в Федеральный конституционный закон "О судебной системе Российской Федерации" и Федеральный конституционный закон "Об арбитражных судах в Российской Федерации" в связи с созданием в системе арбитражных судов Суда по интеллектуальным правам"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2. Понятие, признаки и функции судебной власти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судебной власти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971550" lvl="1" indent="-514350">
              <a:buAutoNum type="arabicPeriod"/>
            </a:pPr>
            <a:r>
              <a:rPr lang="ru-RU" dirty="0" smtClean="0"/>
              <a:t>Судебная власть — это вид государственной власти.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Судебная власть принадлежит только судам.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Исключительность судебной власти.</a:t>
            </a:r>
          </a:p>
          <a:p>
            <a:pPr marL="971550" lvl="1" indent="-514350">
              <a:buAutoNum type="arabicPeriod"/>
            </a:pPr>
            <a:r>
              <a:rPr lang="ru-RU" dirty="0" smtClean="0"/>
              <a:t>Триединство таких свойств, как независимость, самостоятельность, обособленность.</a:t>
            </a:r>
          </a:p>
          <a:p>
            <a:pPr marL="971550" lvl="1" indent="-514350" algn="just">
              <a:buAutoNum type="arabicPeriod"/>
            </a:pPr>
            <a:r>
              <a:rPr lang="ru-RU" dirty="0" smtClean="0"/>
              <a:t>Особый процессуальный порядок деятельности судебных органов.</a:t>
            </a:r>
          </a:p>
          <a:p>
            <a:pPr marL="971550" lvl="1" indent="-514350" algn="just">
              <a:buAutoNum type="arabicPeriod"/>
            </a:pPr>
            <a:r>
              <a:rPr lang="ru-RU" dirty="0" err="1" smtClean="0"/>
              <a:t>Подзаконность</a:t>
            </a:r>
            <a:r>
              <a:rPr lang="ru-RU" dirty="0" smtClean="0"/>
              <a:t> судебной власти.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Судебная власть </a:t>
            </a:r>
            <a:r>
              <a:rPr lang="ru-RU" dirty="0" smtClean="0"/>
              <a:t>— это исключительные полномочия, предоставленные независимым и обособленным государственным органам — судам — для самостоятельного разрешения правовых вопросов, отнесенных к их компетенции, а также основанная на законе реализация этих полномочий путем конституционного, гражданского, уголовного, административного и арбитражного судопроизводства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направления деятельности (функции судебной власти)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судебная власть участвует в правотворческой деятельности;</a:t>
            </a:r>
          </a:p>
          <a:p>
            <a:r>
              <a:rPr lang="ru-RU" dirty="0" smtClean="0"/>
              <a:t>2. судебная власть осуществляет конституционный контроль;</a:t>
            </a:r>
          </a:p>
          <a:p>
            <a:r>
              <a:rPr lang="ru-RU" dirty="0" smtClean="0"/>
              <a:t>3. судебная власть осуществляет правосудие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направления деятельности (функции судебной власти)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4. судебная власть осуществляет судебный контроль над действиями и решениями государственных органов исполнительной власти, а также за процессуальными решениями судебных органов;</a:t>
            </a:r>
          </a:p>
          <a:p>
            <a:r>
              <a:rPr lang="ru-RU" dirty="0" smtClean="0"/>
              <a:t>5. международное сотрудничество;</a:t>
            </a:r>
          </a:p>
          <a:p>
            <a:r>
              <a:rPr lang="ru-RU" dirty="0" smtClean="0"/>
              <a:t>6. осуществление органами судебной власти кадровой политики и материально-технического обеспечения судебной деятельности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747</Words>
  <Application>Microsoft Office PowerPoint</Application>
  <PresentationFormat>Экран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Занятие семинанрского типа по теме № 2</vt:lpstr>
      <vt:lpstr>Вопросы:</vt:lpstr>
      <vt:lpstr>Слайд 3</vt:lpstr>
      <vt:lpstr>Слайд 4</vt:lpstr>
      <vt:lpstr>Слайд 5</vt:lpstr>
      <vt:lpstr>Признаки судебной власти</vt:lpstr>
      <vt:lpstr>Слайд 7</vt:lpstr>
      <vt:lpstr>Основные направления деятельности (функции судебной власти)</vt:lpstr>
      <vt:lpstr>Основные направления деятельности (функции судебной власти)</vt:lpstr>
      <vt:lpstr>Слайд 10</vt:lpstr>
      <vt:lpstr>Судебная система</vt:lpstr>
      <vt:lpstr>Федеральные суды общей юрисдикции</vt:lpstr>
      <vt:lpstr>Арбитражные суды</vt:lpstr>
      <vt:lpstr>Слайд 14</vt:lpstr>
      <vt:lpstr>Слайд 15</vt:lpstr>
      <vt:lpstr>Суд как орган судебной власти обладает рядом признаков:</vt:lpstr>
      <vt:lpstr>Слайд 17</vt:lpstr>
      <vt:lpstr>Юрисдикция суда может распространяться:</vt:lpstr>
      <vt:lpstr>Слайд 19</vt:lpstr>
      <vt:lpstr>Слайд 20</vt:lpstr>
      <vt:lpstr>Признаки принципов правосудия : </vt:lpstr>
      <vt:lpstr>Система принципов правосудия.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</dc:title>
  <dc:creator>Дом</dc:creator>
  <cp:lastModifiedBy>Пользователь Windows</cp:lastModifiedBy>
  <cp:revision>13</cp:revision>
  <dcterms:created xsi:type="dcterms:W3CDTF">2015-09-13T17:06:45Z</dcterms:created>
  <dcterms:modified xsi:type="dcterms:W3CDTF">2020-03-07T14:12:34Z</dcterms:modified>
</cp:coreProperties>
</file>